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1536" y="1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99C77-D22F-4C3F-BF08-C8FE2E2F5018}" type="datetimeFigureOut">
              <a:rPr lang="fr-FR" smtClean="0"/>
              <a:pPr/>
              <a:t>24/01/2014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D04A-15DE-481A-8F61-E5FD60DED0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61"/>
          <p:cNvGrpSpPr>
            <a:grpSpLocks/>
          </p:cNvGrpSpPr>
          <p:nvPr/>
        </p:nvGrpSpPr>
        <p:grpSpPr bwMode="auto">
          <a:xfrm>
            <a:off x="-33338" y="0"/>
            <a:ext cx="9313863" cy="8054975"/>
            <a:chOff x="-642303" y="0"/>
            <a:chExt cx="9313863" cy="8054976"/>
          </a:xfrm>
        </p:grpSpPr>
        <p:pic>
          <p:nvPicPr>
            <p:cNvPr id="64" name="Picture 4" descr="ciel1"/>
            <p:cNvPicPr>
              <a:picLocks noChangeAspect="1" noChangeArrowheads="1"/>
            </p:cNvPicPr>
            <p:nvPr/>
          </p:nvPicPr>
          <p:blipFill>
            <a:blip r:embed="rId3" cstate="print"/>
            <a:srcRect l="13286"/>
            <a:stretch>
              <a:fillRect/>
            </a:stretch>
          </p:blipFill>
          <p:spPr bwMode="auto">
            <a:xfrm>
              <a:off x="-642303" y="0"/>
              <a:ext cx="9313863" cy="8054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" name="ZoneTexte 4"/>
            <p:cNvSpPr txBox="1">
              <a:spLocks noChangeArrowheads="1"/>
            </p:cNvSpPr>
            <p:nvPr/>
          </p:nvSpPr>
          <p:spPr bwMode="auto">
            <a:xfrm>
              <a:off x="4005929" y="2117725"/>
              <a:ext cx="1847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3600" dirty="0"/>
            </a:p>
          </p:txBody>
        </p:sp>
      </p:grpSp>
      <p:sp>
        <p:nvSpPr>
          <p:cNvPr id="3076" name="Oval 2"/>
          <p:cNvSpPr>
            <a:spLocks noChangeArrowheads="1"/>
          </p:cNvSpPr>
          <p:nvPr/>
        </p:nvSpPr>
        <p:spPr bwMode="auto">
          <a:xfrm rot="4126957">
            <a:off x="478631" y="807244"/>
            <a:ext cx="4392613" cy="4321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61950" y="2392363"/>
            <a:ext cx="4632325" cy="1128712"/>
            <a:chOff x="228" y="1507"/>
            <a:chExt cx="2918" cy="711"/>
          </a:xfrm>
        </p:grpSpPr>
        <p:pic>
          <p:nvPicPr>
            <p:cNvPr id="3133" name="Picture 4" descr="Image11"/>
            <p:cNvPicPr>
              <a:picLocks noChangeAspect="1" noChangeArrowheads="1"/>
            </p:cNvPicPr>
            <p:nvPr/>
          </p:nvPicPr>
          <p:blipFill>
            <a:blip r:embed="rId4" cstate="print"/>
            <a:srcRect b="49051"/>
            <a:stretch>
              <a:fillRect/>
            </a:stretch>
          </p:blipFill>
          <p:spPr bwMode="auto">
            <a:xfrm rot="1650676">
              <a:off x="408" y="1507"/>
              <a:ext cx="2738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34" name="Picture 5" descr="Image12"/>
            <p:cNvPicPr>
              <a:picLocks noChangeAspect="1" noChangeArrowheads="1"/>
            </p:cNvPicPr>
            <p:nvPr/>
          </p:nvPicPr>
          <p:blipFill>
            <a:blip r:embed="rId5" cstate="print"/>
            <a:srcRect t="51253"/>
            <a:stretch>
              <a:fillRect/>
            </a:stretch>
          </p:blipFill>
          <p:spPr bwMode="auto">
            <a:xfrm rot="1650676">
              <a:off x="228" y="1849"/>
              <a:ext cx="275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6"/>
          <p:cNvGrpSpPr>
            <a:grpSpLocks/>
          </p:cNvGrpSpPr>
          <p:nvPr/>
        </p:nvGrpSpPr>
        <p:grpSpPr bwMode="auto">
          <a:xfrm rot="4126957">
            <a:off x="1989932" y="710406"/>
            <a:ext cx="1390650" cy="4576763"/>
            <a:chOff x="2441" y="491"/>
            <a:chExt cx="876" cy="2883"/>
          </a:xfrm>
        </p:grpSpPr>
        <p:grpSp>
          <p:nvGrpSpPr>
            <p:cNvPr id="5" name="Group 7"/>
            <p:cNvGrpSpPr>
              <a:grpSpLocks/>
            </p:cNvGrpSpPr>
            <p:nvPr/>
          </p:nvGrpSpPr>
          <p:grpSpPr bwMode="auto">
            <a:xfrm rot="-4118961">
              <a:off x="1312" y="1620"/>
              <a:ext cx="2722" cy="463"/>
              <a:chOff x="1519" y="799"/>
              <a:chExt cx="2722" cy="463"/>
            </a:xfrm>
          </p:grpSpPr>
          <p:sp>
            <p:nvSpPr>
              <p:cNvPr id="3131" name="Arc 8"/>
              <p:cNvSpPr>
                <a:spLocks/>
              </p:cNvSpPr>
              <p:nvPr/>
            </p:nvSpPr>
            <p:spPr bwMode="auto">
              <a:xfrm>
                <a:off x="2880" y="799"/>
                <a:ext cx="1361" cy="463"/>
              </a:xfrm>
              <a:custGeom>
                <a:avLst/>
                <a:gdLst>
                  <a:gd name="T0" fmla="*/ 0 w 21600"/>
                  <a:gd name="T1" fmla="*/ 0 h 22011"/>
                  <a:gd name="T2" fmla="*/ 86 w 21600"/>
                  <a:gd name="T3" fmla="*/ 10 h 22011"/>
                  <a:gd name="T4" fmla="*/ 0 w 21600"/>
                  <a:gd name="T5" fmla="*/ 10 h 2201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011"/>
                  <a:gd name="T11" fmla="*/ 21600 w 21600"/>
                  <a:gd name="T12" fmla="*/ 22011 h 220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01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</a:path>
                  <a:path w="21600" h="2201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32" name="Arc 9"/>
              <p:cNvSpPr>
                <a:spLocks/>
              </p:cNvSpPr>
              <p:nvPr/>
            </p:nvSpPr>
            <p:spPr bwMode="auto">
              <a:xfrm flipH="1">
                <a:off x="1519" y="799"/>
                <a:ext cx="1361" cy="463"/>
              </a:xfrm>
              <a:custGeom>
                <a:avLst/>
                <a:gdLst>
                  <a:gd name="T0" fmla="*/ 0 w 21600"/>
                  <a:gd name="T1" fmla="*/ 0 h 22011"/>
                  <a:gd name="T2" fmla="*/ 86 w 21600"/>
                  <a:gd name="T3" fmla="*/ 10 h 22011"/>
                  <a:gd name="T4" fmla="*/ 0 w 21600"/>
                  <a:gd name="T5" fmla="*/ 10 h 2201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011"/>
                  <a:gd name="T11" fmla="*/ 21600 w 21600"/>
                  <a:gd name="T12" fmla="*/ 22011 h 220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01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</a:path>
                  <a:path w="21600" h="2201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10"/>
            <p:cNvGrpSpPr>
              <a:grpSpLocks/>
            </p:cNvGrpSpPr>
            <p:nvPr/>
          </p:nvGrpSpPr>
          <p:grpSpPr bwMode="auto">
            <a:xfrm rot="-4118961">
              <a:off x="1725" y="1781"/>
              <a:ext cx="2722" cy="463"/>
              <a:chOff x="1519" y="1470"/>
              <a:chExt cx="2722" cy="463"/>
            </a:xfrm>
          </p:grpSpPr>
          <p:sp>
            <p:nvSpPr>
              <p:cNvPr id="3129" name="Arc 11"/>
              <p:cNvSpPr>
                <a:spLocks/>
              </p:cNvSpPr>
              <p:nvPr/>
            </p:nvSpPr>
            <p:spPr bwMode="auto">
              <a:xfrm flipV="1">
                <a:off x="2880" y="1470"/>
                <a:ext cx="1361" cy="463"/>
              </a:xfrm>
              <a:custGeom>
                <a:avLst/>
                <a:gdLst>
                  <a:gd name="T0" fmla="*/ 0 w 21600"/>
                  <a:gd name="T1" fmla="*/ 0 h 22011"/>
                  <a:gd name="T2" fmla="*/ 86 w 21600"/>
                  <a:gd name="T3" fmla="*/ 10 h 22011"/>
                  <a:gd name="T4" fmla="*/ 0 w 21600"/>
                  <a:gd name="T5" fmla="*/ 10 h 2201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011"/>
                  <a:gd name="T11" fmla="*/ 21600 w 21600"/>
                  <a:gd name="T12" fmla="*/ 22011 h 220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01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</a:path>
                  <a:path w="21600" h="2201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30" name="Arc 12"/>
              <p:cNvSpPr>
                <a:spLocks/>
              </p:cNvSpPr>
              <p:nvPr/>
            </p:nvSpPr>
            <p:spPr bwMode="auto">
              <a:xfrm flipH="1" flipV="1">
                <a:off x="1519" y="1470"/>
                <a:ext cx="1361" cy="463"/>
              </a:xfrm>
              <a:custGeom>
                <a:avLst/>
                <a:gdLst>
                  <a:gd name="T0" fmla="*/ 0 w 21600"/>
                  <a:gd name="T1" fmla="*/ 0 h 22011"/>
                  <a:gd name="T2" fmla="*/ 86 w 21600"/>
                  <a:gd name="T3" fmla="*/ 10 h 22011"/>
                  <a:gd name="T4" fmla="*/ 0 w 21600"/>
                  <a:gd name="T5" fmla="*/ 10 h 2201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2011"/>
                  <a:gd name="T11" fmla="*/ 21600 w 21600"/>
                  <a:gd name="T12" fmla="*/ 22011 h 220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2011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</a:path>
                  <a:path w="21600" h="22011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7"/>
                      <a:pt x="21598" y="21874"/>
                      <a:pt x="21596" y="2201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3079" name="Line 13"/>
          <p:cNvSpPr>
            <a:spLocks noChangeShapeType="1"/>
          </p:cNvSpPr>
          <p:nvPr/>
        </p:nvSpPr>
        <p:spPr bwMode="auto">
          <a:xfrm rot="3671974" flipH="1" flipV="1">
            <a:off x="563563" y="681037"/>
            <a:ext cx="3786188" cy="544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0" name="Text Box 14"/>
          <p:cNvSpPr txBox="1">
            <a:spLocks noChangeArrowheads="1"/>
          </p:cNvSpPr>
          <p:nvPr/>
        </p:nvSpPr>
        <p:spPr bwMode="auto">
          <a:xfrm>
            <a:off x="2446338" y="26193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latin typeface="Times New Roman" pitchFamily="18" charset="0"/>
              </a:rPr>
              <a:t>0</a:t>
            </a:r>
          </a:p>
        </p:txBody>
      </p:sp>
      <p:sp>
        <p:nvSpPr>
          <p:cNvPr id="22543" name="Line 15"/>
          <p:cNvSpPr>
            <a:spLocks noChangeAspect="1" noChangeShapeType="1"/>
          </p:cNvSpPr>
          <p:nvPr/>
        </p:nvSpPr>
        <p:spPr bwMode="auto">
          <a:xfrm rot="4126957" flipV="1">
            <a:off x="4886325" y="2908300"/>
            <a:ext cx="427038" cy="763588"/>
          </a:xfrm>
          <a:prstGeom prst="line">
            <a:avLst/>
          </a:prstGeom>
          <a:noFill/>
          <a:ln w="1905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rot="3190013">
            <a:off x="1692276" y="4025900"/>
            <a:ext cx="3167062" cy="865187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334000" y="3068638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FF66"/>
                </a:solidFill>
                <a:latin typeface="Times New Roman" pitchFamily="18" charset="0"/>
              </a:rPr>
              <a:t>Soleil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 rot="-210765">
            <a:off x="2700338" y="3544888"/>
            <a:ext cx="309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829050" y="6092825"/>
            <a:ext cx="88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rgbClr val="FF0066"/>
                </a:solidFill>
                <a:latin typeface="Times New Roman" pitchFamily="18" charset="0"/>
              </a:rPr>
              <a:t>Point </a:t>
            </a:r>
            <a:r>
              <a:rPr lang="fr-FR" sz="2000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3086" name="Text Box 20"/>
          <p:cNvSpPr txBox="1">
            <a:spLocks noChangeArrowheads="1"/>
          </p:cNvSpPr>
          <p:nvPr/>
        </p:nvSpPr>
        <p:spPr bwMode="auto">
          <a:xfrm>
            <a:off x="2871788" y="381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>
                <a:solidFill>
                  <a:schemeClr val="bg1"/>
                </a:solidFill>
              </a:rPr>
              <a:t>Pôle céleste Nord</a:t>
            </a:r>
          </a:p>
        </p:txBody>
      </p:sp>
      <p:sp>
        <p:nvSpPr>
          <p:cNvPr id="3087" name="WordArt 21"/>
          <p:cNvSpPr>
            <a:spLocks noChangeArrowheads="1" noChangeShapeType="1" noTextEdit="1"/>
          </p:cNvSpPr>
          <p:nvPr/>
        </p:nvSpPr>
        <p:spPr bwMode="auto">
          <a:xfrm rot="2160000">
            <a:off x="539750" y="2781300"/>
            <a:ext cx="1990725" cy="36036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fr-FR" sz="3600" kern="1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 équateur céleste</a:t>
            </a:r>
          </a:p>
        </p:txBody>
      </p:sp>
      <p:sp>
        <p:nvSpPr>
          <p:cNvPr id="3088" name="WordArt 22"/>
          <p:cNvSpPr>
            <a:spLocks noChangeArrowheads="1" noChangeShapeType="1" noTextEdit="1"/>
          </p:cNvSpPr>
          <p:nvPr/>
        </p:nvSpPr>
        <p:spPr bwMode="auto">
          <a:xfrm rot="780000">
            <a:off x="611188" y="3500438"/>
            <a:ext cx="1714500" cy="3444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fr-FR" sz="20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cercle écliptique</a:t>
            </a:r>
          </a:p>
        </p:txBody>
      </p:sp>
      <p:sp>
        <p:nvSpPr>
          <p:cNvPr id="22551" name="Line 23"/>
          <p:cNvSpPr>
            <a:spLocks noChangeAspect="1" noChangeShapeType="1"/>
          </p:cNvSpPr>
          <p:nvPr/>
        </p:nvSpPr>
        <p:spPr bwMode="auto">
          <a:xfrm rot="4126957" flipV="1">
            <a:off x="3203575" y="2200275"/>
            <a:ext cx="982663" cy="1757363"/>
          </a:xfrm>
          <a:prstGeom prst="line">
            <a:avLst/>
          </a:prstGeom>
          <a:noFill/>
          <a:ln w="19050">
            <a:solidFill>
              <a:srgbClr val="FFFF66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505325" y="28273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>
                <a:solidFill>
                  <a:srgbClr val="FF9900"/>
                </a:solidFill>
                <a:latin typeface="Times New Roman" pitchFamily="18" charset="0"/>
              </a:rPr>
              <a:t>S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2627313" y="3068638"/>
            <a:ext cx="2098675" cy="646112"/>
            <a:chOff x="1646" y="1933"/>
            <a:chExt cx="1322" cy="407"/>
          </a:xfrm>
        </p:grpSpPr>
        <p:sp>
          <p:nvSpPr>
            <p:cNvPr id="3125" name="Arc 26"/>
            <p:cNvSpPr>
              <a:spLocks/>
            </p:cNvSpPr>
            <p:nvPr/>
          </p:nvSpPr>
          <p:spPr bwMode="auto">
            <a:xfrm rot="21593926" flipV="1">
              <a:off x="1646" y="1933"/>
              <a:ext cx="1286" cy="407"/>
            </a:xfrm>
            <a:custGeom>
              <a:avLst/>
              <a:gdLst>
                <a:gd name="T0" fmla="*/ 14 w 20515"/>
                <a:gd name="T1" fmla="*/ 0 h 21309"/>
                <a:gd name="T2" fmla="*/ 81 w 20515"/>
                <a:gd name="T3" fmla="*/ 5 h 21309"/>
                <a:gd name="T4" fmla="*/ 0 w 20515"/>
                <a:gd name="T5" fmla="*/ 8 h 21309"/>
                <a:gd name="T6" fmla="*/ 0 60000 65536"/>
                <a:gd name="T7" fmla="*/ 0 60000 65536"/>
                <a:gd name="T8" fmla="*/ 0 60000 65536"/>
                <a:gd name="T9" fmla="*/ 0 w 20515"/>
                <a:gd name="T10" fmla="*/ 0 h 21309"/>
                <a:gd name="T11" fmla="*/ 20515 w 20515"/>
                <a:gd name="T12" fmla="*/ 21309 h 213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515" h="21309" fill="none" extrusionOk="0">
                  <a:moveTo>
                    <a:pt x="3532" y="-1"/>
                  </a:moveTo>
                  <a:cubicBezTo>
                    <a:pt x="11458" y="1313"/>
                    <a:pt x="18000" y="6918"/>
                    <a:pt x="20514" y="14549"/>
                  </a:cubicBezTo>
                </a:path>
                <a:path w="20515" h="21309" stroke="0" extrusionOk="0">
                  <a:moveTo>
                    <a:pt x="3532" y="-1"/>
                  </a:moveTo>
                  <a:cubicBezTo>
                    <a:pt x="11458" y="1313"/>
                    <a:pt x="18000" y="6918"/>
                    <a:pt x="20514" y="14549"/>
                  </a:cubicBezTo>
                  <a:lnTo>
                    <a:pt x="0" y="21309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26" name="Line 27"/>
            <p:cNvSpPr>
              <a:spLocks noChangeShapeType="1"/>
            </p:cNvSpPr>
            <p:nvPr/>
          </p:nvSpPr>
          <p:spPr bwMode="auto">
            <a:xfrm rot="5783294" flipH="1" flipV="1">
              <a:off x="2928" y="2038"/>
              <a:ext cx="38" cy="43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779838" y="3141663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1" dirty="0">
                <a:solidFill>
                  <a:srgbClr val="FF0000"/>
                </a:solidFill>
                <a:latin typeface="Times New Roman" pitchFamily="18" charset="0"/>
              </a:rPr>
              <a:t>l</a:t>
            </a:r>
            <a:r>
              <a:rPr lang="fr-FR" sz="2400" b="1" i="1" baseline="-25000" dirty="0">
                <a:solidFill>
                  <a:srgbClr val="FF0000"/>
                </a:solidFill>
                <a:latin typeface="Times New Roman" pitchFamily="18" charset="0"/>
                <a:sym typeface="Wingdings" pitchFamily="2" charset="2"/>
              </a:rPr>
              <a:t></a:t>
            </a:r>
            <a:endParaRPr lang="fr-FR" sz="2400" b="1" i="1" dirty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H="1" flipV="1">
            <a:off x="2700338" y="2940050"/>
            <a:ext cx="1655762" cy="1119188"/>
          </a:xfrm>
          <a:prstGeom prst="line">
            <a:avLst/>
          </a:prstGeom>
          <a:noFill/>
          <a:ln w="127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3348038" y="3860800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solidFill>
                  <a:srgbClr val="FF3399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fr-FR" sz="2400" baseline="-25000">
                <a:solidFill>
                  <a:srgbClr val="FF3399"/>
                </a:solidFill>
                <a:latin typeface="Times New Roman" pitchFamily="18" charset="0"/>
                <a:sym typeface="Wingdings" pitchFamily="2" charset="2"/>
              </a:rPr>
              <a:t></a:t>
            </a:r>
            <a:endParaRPr lang="fr-FR" sz="2400">
              <a:solidFill>
                <a:srgbClr val="FF3399"/>
              </a:solidFill>
              <a:latin typeface="Times New Roman" pitchFamily="18" charset="0"/>
              <a:sym typeface="Wingdings" pitchFamily="2" charset="2"/>
            </a:endParaRPr>
          </a:p>
        </p:txBody>
      </p: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998788" y="3651250"/>
            <a:ext cx="1392237" cy="461963"/>
            <a:chOff x="1889" y="2300"/>
            <a:chExt cx="877" cy="291"/>
          </a:xfrm>
        </p:grpSpPr>
        <p:sp>
          <p:nvSpPr>
            <p:cNvPr id="3123" name="Arc 32"/>
            <p:cNvSpPr>
              <a:spLocks noChangeAspect="1"/>
            </p:cNvSpPr>
            <p:nvPr/>
          </p:nvSpPr>
          <p:spPr bwMode="auto">
            <a:xfrm rot="1320000" flipV="1">
              <a:off x="1889" y="2300"/>
              <a:ext cx="877" cy="212"/>
            </a:xfrm>
            <a:custGeom>
              <a:avLst/>
              <a:gdLst>
                <a:gd name="T0" fmla="*/ 0 w 19028"/>
                <a:gd name="T1" fmla="*/ 0 h 21600"/>
                <a:gd name="T2" fmla="*/ 40 w 19028"/>
                <a:gd name="T3" fmla="*/ 1 h 21600"/>
                <a:gd name="T4" fmla="*/ 0 w 19028"/>
                <a:gd name="T5" fmla="*/ 2 h 21600"/>
                <a:gd name="T6" fmla="*/ 0 60000 65536"/>
                <a:gd name="T7" fmla="*/ 0 60000 65536"/>
                <a:gd name="T8" fmla="*/ 0 60000 65536"/>
                <a:gd name="T9" fmla="*/ 0 w 19028"/>
                <a:gd name="T10" fmla="*/ 0 h 21600"/>
                <a:gd name="T11" fmla="*/ 19028 w 1902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28" h="21600" fill="none" extrusionOk="0">
                  <a:moveTo>
                    <a:pt x="-1" y="0"/>
                  </a:moveTo>
                  <a:cubicBezTo>
                    <a:pt x="7954" y="0"/>
                    <a:pt x="15264" y="4371"/>
                    <a:pt x="19028" y="11378"/>
                  </a:cubicBezTo>
                </a:path>
                <a:path w="19028" h="21600" stroke="0" extrusionOk="0">
                  <a:moveTo>
                    <a:pt x="-1" y="0"/>
                  </a:moveTo>
                  <a:cubicBezTo>
                    <a:pt x="7954" y="0"/>
                    <a:pt x="15264" y="4371"/>
                    <a:pt x="19028" y="113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fr-FR"/>
            </a:p>
          </p:txBody>
        </p:sp>
        <p:sp>
          <p:nvSpPr>
            <p:cNvPr id="3124" name="Line 33"/>
            <p:cNvSpPr>
              <a:spLocks noChangeShapeType="1"/>
            </p:cNvSpPr>
            <p:nvPr/>
          </p:nvSpPr>
          <p:spPr bwMode="auto">
            <a:xfrm rot="3120000" flipV="1">
              <a:off x="2697" y="2550"/>
              <a:ext cx="45" cy="37"/>
            </a:xfrm>
            <a:prstGeom prst="line">
              <a:avLst/>
            </a:prstGeom>
            <a:noFill/>
            <a:ln w="1905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62" name="Line 34"/>
          <p:cNvSpPr>
            <a:spLocks noChangeAspect="1" noChangeShapeType="1"/>
          </p:cNvSpPr>
          <p:nvPr/>
        </p:nvSpPr>
        <p:spPr bwMode="auto">
          <a:xfrm flipH="1" flipV="1">
            <a:off x="2700338" y="2935288"/>
            <a:ext cx="1990725" cy="277812"/>
          </a:xfrm>
          <a:prstGeom prst="line">
            <a:avLst/>
          </a:prstGeom>
          <a:noFill/>
          <a:ln w="1270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7" name="WordArt 35"/>
          <p:cNvSpPr>
            <a:spLocks noChangeArrowheads="1" noChangeShapeType="1" noTextEdit="1"/>
          </p:cNvSpPr>
          <p:nvPr/>
        </p:nvSpPr>
        <p:spPr bwMode="auto">
          <a:xfrm rot="3599267">
            <a:off x="3139282" y="1548606"/>
            <a:ext cx="2252662" cy="828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fr-FR" sz="3600" kern="10">
                <a:ln w="9525">
                  <a:noFill/>
                  <a:round/>
                  <a:headEnd/>
                  <a:tailEnd/>
                </a:ln>
                <a:solidFill>
                  <a:srgbClr val="99FF33"/>
                </a:solidFill>
                <a:latin typeface="Times New Roman"/>
                <a:cs typeface="Times New Roman"/>
              </a:rPr>
              <a:t>  cercle méridien local   </a:t>
            </a:r>
          </a:p>
        </p:txBody>
      </p:sp>
      <p:sp>
        <p:nvSpPr>
          <p:cNvPr id="3098" name="Text Box 36"/>
          <p:cNvSpPr txBox="1">
            <a:spLocks noChangeArrowheads="1"/>
          </p:cNvSpPr>
          <p:nvPr/>
        </p:nvSpPr>
        <p:spPr bwMode="auto">
          <a:xfrm>
            <a:off x="468313" y="136525"/>
            <a:ext cx="80946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Times New Roman" pitchFamily="18" charset="0"/>
              </a:rPr>
              <a:t>Relation entre Ascension droite et Longitude écliptique du Soleil</a:t>
            </a: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H="1">
            <a:off x="4284663" y="3213100"/>
            <a:ext cx="431800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4140200" y="3476625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latin typeface="Times New Roman" pitchFamily="18" charset="0"/>
              </a:rPr>
              <a:t>I</a:t>
            </a: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 flipH="1" flipV="1">
            <a:off x="2771775" y="3213100"/>
            <a:ext cx="1512888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2484438" y="2997200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latin typeface="Times New Roman" pitchFamily="18" charset="0"/>
              </a:rPr>
              <a:t>J</a:t>
            </a:r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 flipV="1">
            <a:off x="2771775" y="32131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4211638" y="3860800"/>
            <a:ext cx="144462" cy="73025"/>
            <a:chOff x="2653" y="2432"/>
            <a:chExt cx="91" cy="46"/>
          </a:xfrm>
        </p:grpSpPr>
        <p:sp>
          <p:nvSpPr>
            <p:cNvPr id="3121" name="Line 43"/>
            <p:cNvSpPr>
              <a:spLocks noChangeShapeType="1"/>
            </p:cNvSpPr>
            <p:nvPr/>
          </p:nvSpPr>
          <p:spPr bwMode="auto">
            <a:xfrm rot="20700000" flipH="1">
              <a:off x="2653" y="2432"/>
              <a:ext cx="46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22" name="Line 44"/>
            <p:cNvSpPr>
              <a:spLocks noChangeShapeType="1"/>
            </p:cNvSpPr>
            <p:nvPr/>
          </p:nvSpPr>
          <p:spPr bwMode="auto">
            <a:xfrm rot="1500000">
              <a:off x="2699" y="2432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4840288" y="981075"/>
            <a:ext cx="419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I : projection de S sur le plan équatorial</a:t>
            </a:r>
          </a:p>
        </p:txBody>
      </p:sp>
      <p:sp>
        <p:nvSpPr>
          <p:cNvPr id="22574" name="Text Box 46"/>
          <p:cNvSpPr txBox="1">
            <a:spLocks noChangeArrowheads="1"/>
          </p:cNvSpPr>
          <p:nvPr/>
        </p:nvSpPr>
        <p:spPr bwMode="auto">
          <a:xfrm>
            <a:off x="4859338" y="1479550"/>
            <a:ext cx="389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J : projection de I sur la direction O</a:t>
            </a:r>
            <a:r>
              <a:rPr lang="fr-FR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2575" name="Text Box 47"/>
          <p:cNvSpPr txBox="1">
            <a:spLocks noChangeArrowheads="1"/>
          </p:cNvSpPr>
          <p:nvPr/>
        </p:nvSpPr>
        <p:spPr bwMode="auto">
          <a:xfrm>
            <a:off x="6176963" y="2928938"/>
            <a:ext cx="2282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Dans le triangle OI J</a:t>
            </a:r>
          </a:p>
        </p:txBody>
      </p:sp>
      <p:sp>
        <p:nvSpPr>
          <p:cNvPr id="22576" name="Text Box 48"/>
          <p:cNvSpPr txBox="1">
            <a:spLocks noChangeArrowheads="1"/>
          </p:cNvSpPr>
          <p:nvPr/>
        </p:nvSpPr>
        <p:spPr bwMode="auto">
          <a:xfrm>
            <a:off x="6176963" y="4078288"/>
            <a:ext cx="2276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Dans le triangle OSJ</a:t>
            </a:r>
          </a:p>
        </p:txBody>
      </p: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5708650" y="5445125"/>
            <a:ext cx="2895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>
                <a:latin typeface="Times New Roman" pitchFamily="18" charset="0"/>
              </a:rPr>
              <a:t>tan </a:t>
            </a:r>
            <a:r>
              <a:rPr lang="fr-FR" sz="2400">
                <a:latin typeface="Times New Roman" pitchFamily="18" charset="0"/>
                <a:sym typeface="Symbol" pitchFamily="18" charset="2"/>
              </a:rPr>
              <a:t></a:t>
            </a:r>
            <a:r>
              <a:rPr lang="fr-FR" sz="2400" baseline="-25000">
                <a:latin typeface="Times New Roman" pitchFamily="18" charset="0"/>
                <a:sym typeface="Wingdings" pitchFamily="2" charset="2"/>
              </a:rPr>
              <a:t></a:t>
            </a:r>
            <a:r>
              <a:rPr lang="fr-FR" sz="2400">
                <a:latin typeface="Times New Roman" pitchFamily="18" charset="0"/>
                <a:sym typeface="Wingdings" pitchFamily="2" charset="2"/>
              </a:rPr>
              <a:t> = tan </a:t>
            </a:r>
            <a:r>
              <a:rPr lang="fr-FR" sz="2400" i="1">
                <a:latin typeface="Times New Roman" pitchFamily="18" charset="0"/>
                <a:sym typeface="Wingdings" pitchFamily="2" charset="2"/>
              </a:rPr>
              <a:t>l</a:t>
            </a:r>
            <a:r>
              <a:rPr lang="fr-FR" sz="2400" baseline="-25000">
                <a:latin typeface="Times New Roman" pitchFamily="18" charset="0"/>
                <a:sym typeface="Wingdings" pitchFamily="2" charset="2"/>
              </a:rPr>
              <a:t></a:t>
            </a:r>
            <a:r>
              <a:rPr lang="fr-FR" sz="2400">
                <a:latin typeface="Times New Roman" pitchFamily="18" charset="0"/>
                <a:sym typeface="Wingdings" pitchFamily="2" charset="2"/>
              </a:rPr>
              <a:t> . cos </a:t>
            </a:r>
            <a:r>
              <a:rPr lang="fr-FR" sz="2400">
                <a:latin typeface="Times New Roman" pitchFamily="18" charset="0"/>
                <a:sym typeface="Symbol" pitchFamily="18" charset="2"/>
              </a:rPr>
              <a:t></a:t>
            </a:r>
          </a:p>
        </p:txBody>
      </p: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6372225" y="3360738"/>
            <a:ext cx="2447925" cy="609600"/>
            <a:chOff x="3742" y="2094"/>
            <a:chExt cx="1542" cy="384"/>
          </a:xfrm>
        </p:grpSpPr>
        <p:graphicFrame>
          <p:nvGraphicFramePr>
            <p:cNvPr id="3075" name="Object 51"/>
            <p:cNvGraphicFramePr>
              <a:graphicFrameLocks noChangeAspect="1"/>
            </p:cNvGraphicFramePr>
            <p:nvPr/>
          </p:nvGraphicFramePr>
          <p:xfrm>
            <a:off x="4268" y="2094"/>
            <a:ext cx="1016" cy="384"/>
          </p:xfrm>
          <a:graphic>
            <a:graphicData uri="http://schemas.openxmlformats.org/presentationml/2006/ole">
              <p:oleObj spid="_x0000_s2051" name="Equation" r:id="rId6" imgW="1612800" imgH="609480" progId="Equation.3">
                <p:embed/>
              </p:oleObj>
            </a:graphicData>
          </a:graphic>
        </p:graphicFrame>
        <p:sp>
          <p:nvSpPr>
            <p:cNvPr id="3120" name="Text Box 52"/>
            <p:cNvSpPr txBox="1">
              <a:spLocks noChangeArrowheads="1"/>
            </p:cNvSpPr>
            <p:nvPr/>
          </p:nvSpPr>
          <p:spPr bwMode="auto">
            <a:xfrm>
              <a:off x="3742" y="2137"/>
              <a:ext cx="5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2000">
                  <a:solidFill>
                    <a:schemeClr val="bg1"/>
                  </a:solidFill>
                  <a:latin typeface="Times New Roman" pitchFamily="18" charset="0"/>
                </a:rPr>
                <a:t>tan</a:t>
              </a:r>
              <a:r>
                <a:rPr lang="fr-FR" sz="2000">
                  <a:latin typeface="Times New Roman" pitchFamily="18" charset="0"/>
                </a:rPr>
                <a:t> </a:t>
              </a:r>
              <a:r>
                <a:rPr lang="fr-FR" sz="2000">
                  <a:solidFill>
                    <a:schemeClr val="bg1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  <a:r>
                <a:rPr lang="fr-FR" sz="2000" baseline="-25000">
                  <a:solidFill>
                    <a:schemeClr val="bg1"/>
                  </a:solidFill>
                  <a:latin typeface="Times New Roman" pitchFamily="18" charset="0"/>
                  <a:sym typeface="Wingdings" pitchFamily="2" charset="2"/>
                </a:rPr>
                <a:t></a:t>
              </a:r>
              <a:endParaRPr lang="fr-FR" sz="2000">
                <a:solidFill>
                  <a:schemeClr val="bg1"/>
                </a:solidFill>
                <a:latin typeface="Times New Roman" pitchFamily="18" charset="0"/>
                <a:sym typeface="Wingdings" pitchFamily="2" charset="2"/>
              </a:endParaRP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6954838" y="4549775"/>
            <a:ext cx="1282700" cy="609600"/>
            <a:chOff x="3662" y="2094"/>
            <a:chExt cx="808" cy="384"/>
          </a:xfrm>
        </p:grpSpPr>
        <p:graphicFrame>
          <p:nvGraphicFramePr>
            <p:cNvPr id="3074" name="Object 54"/>
            <p:cNvGraphicFramePr>
              <a:graphicFrameLocks noChangeAspect="1"/>
            </p:cNvGraphicFramePr>
            <p:nvPr/>
          </p:nvGraphicFramePr>
          <p:xfrm>
            <a:off x="4126" y="2094"/>
            <a:ext cx="344" cy="384"/>
          </p:xfrm>
          <a:graphic>
            <a:graphicData uri="http://schemas.openxmlformats.org/presentationml/2006/ole">
              <p:oleObj spid="_x0000_s2050" name="Equation" r:id="rId7" imgW="545760" imgH="609480" progId="Equation.3">
                <p:embed/>
              </p:oleObj>
            </a:graphicData>
          </a:graphic>
        </p:graphicFrame>
        <p:sp>
          <p:nvSpPr>
            <p:cNvPr id="3119" name="Text Box 55"/>
            <p:cNvSpPr txBox="1">
              <a:spLocks noChangeArrowheads="1"/>
            </p:cNvSpPr>
            <p:nvPr/>
          </p:nvSpPr>
          <p:spPr bwMode="auto">
            <a:xfrm>
              <a:off x="3662" y="2160"/>
              <a:ext cx="4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2000">
                  <a:solidFill>
                    <a:schemeClr val="bg1"/>
                  </a:solidFill>
                  <a:latin typeface="Times New Roman" pitchFamily="18" charset="0"/>
                </a:rPr>
                <a:t>tan </a:t>
              </a:r>
              <a:r>
                <a:rPr lang="fr-FR" sz="2000" i="1">
                  <a:solidFill>
                    <a:schemeClr val="bg1"/>
                  </a:solidFill>
                  <a:latin typeface="Times New Roman" pitchFamily="18" charset="0"/>
                </a:rPr>
                <a:t>l</a:t>
              </a:r>
              <a:r>
                <a:rPr lang="fr-FR" sz="2000" baseline="-25000">
                  <a:solidFill>
                    <a:schemeClr val="bg1"/>
                  </a:solidFill>
                  <a:latin typeface="Times New Roman" pitchFamily="18" charset="0"/>
                  <a:sym typeface="Wingdings" pitchFamily="2" charset="2"/>
                </a:rPr>
                <a:t></a:t>
              </a:r>
              <a:endParaRPr lang="fr-FR" sz="2000">
                <a:solidFill>
                  <a:schemeClr val="bg1"/>
                </a:solidFill>
                <a:latin typeface="Times New Roman" pitchFamily="18" charset="0"/>
                <a:sym typeface="Wingdings" pitchFamily="2" charset="2"/>
              </a:endParaRPr>
            </a:p>
          </p:txBody>
        </p:sp>
      </p:grpSp>
      <p:sp>
        <p:nvSpPr>
          <p:cNvPr id="22584" name="Text Box 56"/>
          <p:cNvSpPr txBox="1">
            <a:spLocks noChangeArrowheads="1"/>
          </p:cNvSpPr>
          <p:nvPr/>
        </p:nvSpPr>
        <p:spPr bwMode="auto">
          <a:xfrm>
            <a:off x="6176963" y="1992313"/>
            <a:ext cx="223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Dans le triangle SI J</a:t>
            </a:r>
          </a:p>
        </p:txBody>
      </p:sp>
      <p:sp>
        <p:nvSpPr>
          <p:cNvPr id="22585" name="Text Box 57"/>
          <p:cNvSpPr txBox="1">
            <a:spLocks noChangeArrowheads="1"/>
          </p:cNvSpPr>
          <p:nvPr/>
        </p:nvSpPr>
        <p:spPr bwMode="auto">
          <a:xfrm>
            <a:off x="6743700" y="2424113"/>
            <a:ext cx="1706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I J = JS . cos </a:t>
            </a:r>
            <a:r>
              <a:rPr lang="fr-FR" sz="200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fr-FR" sz="20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2811463" y="3284538"/>
            <a:ext cx="119062" cy="106362"/>
            <a:chOff x="1771" y="2069"/>
            <a:chExt cx="75" cy="67"/>
          </a:xfrm>
        </p:grpSpPr>
        <p:sp>
          <p:nvSpPr>
            <p:cNvPr id="3117" name="Line 59"/>
            <p:cNvSpPr>
              <a:spLocks noChangeAspect="1" noChangeShapeType="1"/>
            </p:cNvSpPr>
            <p:nvPr/>
          </p:nvSpPr>
          <p:spPr bwMode="auto">
            <a:xfrm rot="1740000">
              <a:off x="1771" y="2115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18" name="Line 60"/>
            <p:cNvSpPr>
              <a:spLocks noChangeAspect="1" noChangeShapeType="1"/>
            </p:cNvSpPr>
            <p:nvPr/>
          </p:nvSpPr>
          <p:spPr bwMode="auto">
            <a:xfrm rot="420000">
              <a:off x="1812" y="2069"/>
              <a:ext cx="34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89" name="Arc 61"/>
          <p:cNvSpPr>
            <a:spLocks/>
          </p:cNvSpPr>
          <p:nvPr/>
        </p:nvSpPr>
        <p:spPr bwMode="auto">
          <a:xfrm rot="3416496">
            <a:off x="2987675" y="3227388"/>
            <a:ext cx="71437" cy="71438"/>
          </a:xfrm>
          <a:custGeom>
            <a:avLst/>
            <a:gdLst>
              <a:gd name="T0" fmla="*/ 0 w 21600"/>
              <a:gd name="T1" fmla="*/ 0 h 21600"/>
              <a:gd name="T2" fmla="*/ 236261 w 21600"/>
              <a:gd name="T3" fmla="*/ 236268 h 21600"/>
              <a:gd name="T4" fmla="*/ 0 w 21600"/>
              <a:gd name="T5" fmla="*/ 23626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2590" name="Text Box 62"/>
          <p:cNvSpPr txBox="1">
            <a:spLocks noChangeArrowheads="1"/>
          </p:cNvSpPr>
          <p:nvPr/>
        </p:nvSpPr>
        <p:spPr bwMode="auto">
          <a:xfrm>
            <a:off x="3132138" y="3068638"/>
            <a:ext cx="29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latin typeface="Times New Roman" pitchFamily="18" charset="0"/>
                <a:sym typeface="Symbol" pitchFamily="18" charset="2"/>
              </a:rPr>
              <a:t>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1.01806 0.00023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/>
      <p:bldP spid="22544" grpId="0" animBg="1"/>
      <p:bldP spid="22545" grpId="0"/>
      <p:bldP spid="22546" grpId="0"/>
      <p:bldP spid="22547" grpId="0"/>
      <p:bldP spid="22551" grpId="0" animBg="1"/>
      <p:bldP spid="22552" grpId="0"/>
      <p:bldP spid="22556" grpId="0"/>
      <p:bldP spid="22557" grpId="0" animBg="1"/>
      <p:bldP spid="22558" grpId="0"/>
      <p:bldP spid="22562" grpId="0" animBg="1"/>
      <p:bldP spid="22565" grpId="0" animBg="1"/>
      <p:bldP spid="22566" grpId="0"/>
      <p:bldP spid="22567" grpId="0" animBg="1"/>
      <p:bldP spid="22568" grpId="0"/>
      <p:bldP spid="22569" grpId="0" animBg="1"/>
      <p:bldP spid="22573" grpId="0"/>
      <p:bldP spid="22574" grpId="0"/>
      <p:bldP spid="22575" grpId="0"/>
      <p:bldP spid="22576" grpId="0"/>
      <p:bldP spid="22577" grpId="0" animBg="1"/>
      <p:bldP spid="22584" grpId="0"/>
      <p:bldP spid="22585" grpId="0"/>
      <p:bldP spid="22589" grpId="0" animBg="1"/>
      <p:bldP spid="2259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Affichage à l'écran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Equation</vt:lpstr>
      <vt:lpstr>Diapositive 1</vt:lpstr>
      <vt:lpstr>Diapositive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Your User Name</dc:creator>
  <cp:lastModifiedBy>Your User Name</cp:lastModifiedBy>
  <cp:revision>2</cp:revision>
  <dcterms:created xsi:type="dcterms:W3CDTF">2014-01-24T20:23:04Z</dcterms:created>
  <dcterms:modified xsi:type="dcterms:W3CDTF">2014-01-24T20:31:22Z</dcterms:modified>
</cp:coreProperties>
</file>